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9" r:id="rId3"/>
    <p:sldId id="262" r:id="rId4"/>
    <p:sldId id="319" r:id="rId5"/>
    <p:sldId id="318" r:id="rId6"/>
    <p:sldId id="320" r:id="rId7"/>
    <p:sldId id="323" r:id="rId8"/>
    <p:sldId id="264" r:id="rId9"/>
    <p:sldId id="324" r:id="rId10"/>
    <p:sldId id="321" r:id="rId11"/>
    <p:sldId id="322" r:id="rId12"/>
    <p:sldId id="325" r:id="rId13"/>
    <p:sldId id="326" r:id="rId14"/>
    <p:sldId id="332" r:id="rId15"/>
    <p:sldId id="327" r:id="rId16"/>
    <p:sldId id="329" r:id="rId17"/>
    <p:sldId id="328" r:id="rId18"/>
    <p:sldId id="330" r:id="rId19"/>
    <p:sldId id="331" r:id="rId20"/>
    <p:sldId id="315" r:id="rId21"/>
    <p:sldId id="336" r:id="rId22"/>
    <p:sldId id="333" r:id="rId23"/>
    <p:sldId id="334" r:id="rId24"/>
    <p:sldId id="335" r:id="rId25"/>
    <p:sldId id="317" r:id="rId26"/>
    <p:sldId id="30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212"/>
    <a:srgbClr val="2DA07E"/>
    <a:srgbClr val="85C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7483" autoAdjust="0"/>
  </p:normalViewPr>
  <p:slideViewPr>
    <p:cSldViewPr snapToGrid="0" snapToObjects="1">
      <p:cViewPr varScale="1">
        <p:scale>
          <a:sx n="135" d="100"/>
          <a:sy n="135" d="100"/>
        </p:scale>
        <p:origin x="42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1023A-E69F-F849-AE57-02996299FDD5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85359-0702-7845-ADC0-FC56B8D22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03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1/14/15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vatar_white_1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3" y="286693"/>
            <a:ext cx="660743" cy="4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0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8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3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phanEwen/flink-demos/tree/master/streaming-state-machin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ata.numenta.org/nyc-traffic/meta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umenta.org/" TargetMode="External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htm-community/flink-htm/issu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419100" y="2881347"/>
            <a:ext cx="6400800" cy="105819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Eron</a:t>
            </a:r>
            <a:r>
              <a:rPr lang="en-US" sz="2400" dirty="0" smtClean="0"/>
              <a:t> Wright</a:t>
            </a:r>
            <a:endParaRPr lang="en-US" sz="2400" dirty="0" smtClean="0"/>
          </a:p>
          <a:p>
            <a:pPr algn="l"/>
            <a:r>
              <a:rPr lang="en-US" sz="2400" dirty="0" smtClean="0"/>
              <a:t>@</a:t>
            </a:r>
            <a:r>
              <a:rPr lang="en-US" sz="2400" dirty="0" err="1" smtClean="0"/>
              <a:t>eronwright</a:t>
            </a:r>
            <a:endParaRPr lang="en-US" sz="24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34465" y="1652122"/>
            <a:ext cx="6019423" cy="1025297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HTM &amp; Apache </a:t>
            </a:r>
            <a:r>
              <a:rPr lang="en-US" sz="4000" dirty="0" err="1" smtClean="0"/>
              <a:t>Flink</a:t>
            </a:r>
            <a:r>
              <a:rPr lang="en-US" sz="4000" baseline="30000" dirty="0" smtClean="0"/>
              <a:t/>
            </a:r>
            <a:br>
              <a:rPr lang="en-US" sz="4000" baseline="30000" dirty="0" smtClean="0"/>
            </a:br>
            <a:r>
              <a:rPr lang="en-US" sz="2800" dirty="0" smtClean="0">
                <a:solidFill>
                  <a:prstClr val="white"/>
                </a:solidFill>
              </a:rPr>
              <a:t>Extending </a:t>
            </a:r>
            <a:r>
              <a:rPr lang="en-US" sz="2800" dirty="0" err="1" smtClean="0">
                <a:solidFill>
                  <a:prstClr val="white"/>
                </a:solidFill>
              </a:rPr>
              <a:t>Flink</a:t>
            </a:r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dirty="0" smtClean="0">
                <a:solidFill>
                  <a:prstClr val="white"/>
                </a:solidFill>
              </a:rPr>
              <a:t>for Anomaly Detection with Hierarchical Temporal Memory (HTM)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7" y="653837"/>
            <a:ext cx="2023572" cy="2023572"/>
          </a:xfrm>
          <a:prstGeom prst="rect">
            <a:avLst/>
          </a:prstGeom>
        </p:spPr>
      </p:pic>
      <p:pic>
        <p:nvPicPr>
          <p:cNvPr id="10" name="Picture 9" descr="ew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066" y="5966403"/>
            <a:ext cx="3631814" cy="567472"/>
          </a:xfrm>
          <a:prstGeom prst="rect">
            <a:avLst/>
          </a:prstGeom>
        </p:spPr>
      </p:pic>
      <p:pic>
        <p:nvPicPr>
          <p:cNvPr id="11" name="Picture 10" descr="ew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66" y="6118803"/>
            <a:ext cx="3631814" cy="567472"/>
          </a:xfrm>
          <a:prstGeom prst="rect">
            <a:avLst/>
          </a:prstGeom>
        </p:spPr>
      </p:pic>
      <p:pic>
        <p:nvPicPr>
          <p:cNvPr id="13" name="Picture 12" descr="ew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66" y="6271203"/>
            <a:ext cx="3631814" cy="5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5"/>
            <a:ext cx="8121188" cy="2080476"/>
          </a:xfrm>
        </p:spPr>
        <p:txBody>
          <a:bodyPr>
            <a:normAutofit/>
          </a:bodyPr>
          <a:lstStyle/>
          <a:p>
            <a:r>
              <a:rPr lang="en-US" dirty="0" smtClean="0"/>
              <a:t>Good fit for 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pPr lvl="1"/>
            <a:r>
              <a:rPr lang="en-US" sz="2200" dirty="0" smtClean="0"/>
              <a:t>Automated model-building</a:t>
            </a:r>
          </a:p>
          <a:p>
            <a:pPr lvl="1"/>
            <a:r>
              <a:rPr lang="en-US" sz="2200" dirty="0" smtClean="0"/>
              <a:t>Continuous learning</a:t>
            </a:r>
          </a:p>
          <a:p>
            <a:pPr lvl="1"/>
            <a:r>
              <a:rPr lang="en-US" sz="2200" dirty="0" smtClean="0"/>
              <a:t>Temporal awareness</a:t>
            </a:r>
            <a:endParaRPr lang="en-US" sz="22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4" y="4257855"/>
            <a:ext cx="7450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with:</a:t>
            </a:r>
          </a:p>
          <a:p>
            <a:r>
              <a:rPr lang="en-US" dirty="0" smtClean="0">
                <a:hlinkClick r:id="rId2"/>
              </a:rPr>
              <a:t>github.com/StephanEwen/flink-demos/tree/master/streaming-state-machine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121188" cy="34888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Good fit for HTM</a:t>
            </a:r>
            <a:endParaRPr lang="en-US" dirty="0"/>
          </a:p>
          <a:p>
            <a:pPr lvl="1"/>
            <a:r>
              <a:rPr lang="en-US" sz="2400" dirty="0" smtClean="0"/>
              <a:t>Integration w/ data pipeline</a:t>
            </a:r>
          </a:p>
          <a:p>
            <a:pPr lvl="1"/>
            <a:r>
              <a:rPr lang="en-US" sz="2400" dirty="0"/>
              <a:t>Data </a:t>
            </a:r>
            <a:r>
              <a:rPr lang="en-US" sz="2400" dirty="0" smtClean="0"/>
              <a:t>connectivity</a:t>
            </a:r>
          </a:p>
          <a:p>
            <a:pPr lvl="2"/>
            <a:r>
              <a:rPr lang="en-US" sz="2000" dirty="0"/>
              <a:t>e</a:t>
            </a:r>
            <a:r>
              <a:rPr lang="en-US" sz="2000" dirty="0" smtClean="0"/>
              <a:t>.g. Kafka, Twitter, HDFS, </a:t>
            </a:r>
            <a:r>
              <a:rPr lang="en-US" sz="2000" dirty="0"/>
              <a:t>AWS </a:t>
            </a:r>
            <a:r>
              <a:rPr lang="en-US" sz="2000" dirty="0" smtClean="0"/>
              <a:t>Kinesis</a:t>
            </a:r>
          </a:p>
          <a:p>
            <a:pPr lvl="1"/>
            <a:r>
              <a:rPr lang="en-US" sz="2400" dirty="0" smtClean="0"/>
              <a:t>DSL for stream pre- and post-processing</a:t>
            </a:r>
          </a:p>
          <a:p>
            <a:pPr lvl="2"/>
            <a:r>
              <a:rPr lang="en-US" sz="2000" dirty="0"/>
              <a:t>e</a:t>
            </a:r>
            <a:r>
              <a:rPr lang="en-US" sz="2000" dirty="0" smtClean="0"/>
              <a:t>.g. aggregation, transformation</a:t>
            </a:r>
          </a:p>
          <a:p>
            <a:pPr lvl="1"/>
            <a:r>
              <a:rPr lang="en-US" sz="2400" dirty="0" smtClean="0"/>
              <a:t>Distributed, reliable processing</a:t>
            </a:r>
          </a:p>
          <a:p>
            <a:pPr lvl="1"/>
            <a:r>
              <a:rPr lang="en-US" sz="2400" dirty="0" smtClean="0"/>
              <a:t>Event-Time Awareness</a:t>
            </a:r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4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121188" cy="34888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`Learn` Operator</a:t>
            </a:r>
          </a:p>
          <a:p>
            <a:pPr lvl="1"/>
            <a:r>
              <a:rPr lang="en-US" dirty="0" smtClean="0"/>
              <a:t>Feeds input data to an HTM model </a:t>
            </a:r>
          </a:p>
          <a:p>
            <a:pPr lvl="1"/>
            <a:r>
              <a:rPr lang="en-US" dirty="0" smtClean="0"/>
              <a:t>Emits predictions and anomaly scores</a:t>
            </a:r>
          </a:p>
          <a:p>
            <a:pPr lvl="1"/>
            <a:r>
              <a:rPr lang="en-US" dirty="0" smtClean="0"/>
              <a:t>Supports keyed and non-keyed streams</a:t>
            </a:r>
          </a:p>
          <a:p>
            <a:r>
              <a:rPr lang="en-US" dirty="0" smtClean="0"/>
              <a:t>Checkpoint Integration</a:t>
            </a:r>
          </a:p>
          <a:p>
            <a:pPr lvl="1"/>
            <a:r>
              <a:rPr lang="en-US" dirty="0" smtClean="0"/>
              <a:t>Models are serialized</a:t>
            </a:r>
          </a:p>
          <a:p>
            <a:pPr lvl="1"/>
            <a:r>
              <a:rPr lang="en-US" dirty="0" smtClean="0"/>
              <a:t>Facilitates exactly-once processing</a:t>
            </a:r>
          </a:p>
          <a:p>
            <a:r>
              <a:rPr lang="en-US" dirty="0" err="1"/>
              <a:t>Numenta</a:t>
            </a:r>
            <a:r>
              <a:rPr lang="en-US" dirty="0"/>
              <a:t> </a:t>
            </a:r>
            <a:r>
              <a:rPr lang="en-US" dirty="0" err="1"/>
              <a:t>RiverView</a:t>
            </a:r>
            <a:r>
              <a:rPr lang="en-US" dirty="0"/>
              <a:t> </a:t>
            </a:r>
            <a:r>
              <a:rPr lang="en-US" dirty="0" smtClean="0"/>
              <a:t>Connector</a:t>
            </a:r>
          </a:p>
          <a:p>
            <a:pPr lvl="1"/>
            <a:r>
              <a:rPr lang="en-US" dirty="0" smtClean="0"/>
              <a:t>Public-domain temporal datasets</a:t>
            </a:r>
            <a:endParaRPr lang="en-US" dirty="0"/>
          </a:p>
          <a:p>
            <a:pPr lvl="1"/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3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784" y="1794546"/>
            <a:ext cx="829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Next Regular"/>
                <a:cs typeface="Avenir Next Regular"/>
              </a:rPr>
              <a:t>NYC </a:t>
            </a:r>
            <a:r>
              <a:rPr lang="en-US" sz="3200" dirty="0" smtClean="0">
                <a:latin typeface="Avenir Next Regular"/>
                <a:cs typeface="Avenir Next Regular"/>
              </a:rPr>
              <a:t>Traffic Example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4148" y="2379321"/>
            <a:ext cx="460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data.numenta.org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nyc</a:t>
            </a:r>
            <a:r>
              <a:rPr lang="en-US" dirty="0">
                <a:hlinkClick r:id="rId2"/>
              </a:rPr>
              <a:t>-traffic/</a:t>
            </a:r>
            <a:r>
              <a:rPr lang="en-US" dirty="0" err="1">
                <a:hlinkClick r:id="rId2"/>
              </a:rPr>
              <a:t>meta.html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Approach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6971118" cy="2655511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Input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Data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Learn Operator</a:t>
            </a:r>
          </a:p>
          <a:p>
            <a:pPr marL="914400" lvl="1" indent="-514350"/>
            <a:r>
              <a:rPr lang="en-US" dirty="0" smtClean="0"/>
              <a:t>w/ HTM Network Definition</a:t>
            </a:r>
          </a:p>
          <a:p>
            <a:pPr marL="914400" lvl="1" indent="-514350"/>
            <a:r>
              <a:rPr lang="en-US" dirty="0" smtClean="0"/>
              <a:t>w/ Field Encoders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Select Function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Process the inference data (predictions &amp; anomaly scores)</a:t>
            </a:r>
            <a:endParaRPr lang="en-US" dirty="0" smtClean="0"/>
          </a:p>
          <a:p>
            <a:pPr marL="914400" lvl="1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66"/>
            <a:ext cx="9144000" cy="42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77"/>
            <a:ext cx="9144000" cy="43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6971118" cy="3739593"/>
          </a:xfrm>
        </p:spPr>
        <p:txBody>
          <a:bodyPr>
            <a:normAutofit/>
          </a:bodyPr>
          <a:lstStyle/>
          <a:p>
            <a:r>
              <a:rPr lang="en-US" dirty="0" smtClean="0"/>
              <a:t>`Reset` Function</a:t>
            </a:r>
          </a:p>
          <a:p>
            <a:pPr lvl="1"/>
            <a:r>
              <a:rPr lang="en-US" sz="2400" dirty="0" smtClean="0"/>
              <a:t>Indicates the start of a temporal sequence</a:t>
            </a:r>
          </a:p>
          <a:p>
            <a:pPr lvl="1"/>
            <a:r>
              <a:rPr lang="en-US" sz="2400" dirty="0" smtClean="0"/>
              <a:t>For example: A,B,C,D,E, (reset), A,B,C,D,E</a:t>
            </a:r>
            <a:endParaRPr lang="en-US" sz="2400" dirty="0" smtClean="0"/>
          </a:p>
          <a:p>
            <a:r>
              <a:rPr lang="en-US" dirty="0" err="1" smtClean="0"/>
              <a:t>Stateful</a:t>
            </a:r>
            <a:r>
              <a:rPr lang="en-US" dirty="0" smtClean="0"/>
              <a:t> Functions</a:t>
            </a:r>
          </a:p>
          <a:p>
            <a:pPr lvl="1"/>
            <a:r>
              <a:rPr lang="en-US" sz="2400" dirty="0" smtClean="0"/>
              <a:t>Use `</a:t>
            </a:r>
            <a:r>
              <a:rPr lang="en-US" sz="2400" dirty="0" err="1" smtClean="0"/>
              <a:t>mapWithState</a:t>
            </a:r>
            <a:r>
              <a:rPr lang="en-US" sz="2400" dirty="0" smtClean="0"/>
              <a:t>` to store predictions for the future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914400" lvl="1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0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35"/>
            <a:ext cx="9144000" cy="4372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5" y="1666635"/>
            <a:ext cx="3644835" cy="1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API/DSL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Static </a:t>
            </a:r>
            <a:r>
              <a:rPr lang="en-US" sz="2400" dirty="0" err="1" smtClean="0"/>
              <a:t>Entrypoint</a:t>
            </a:r>
            <a:r>
              <a:rPr lang="en-US" sz="2400" dirty="0" smtClean="0"/>
              <a:t>, then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Intermediate Representation (e.g. </a:t>
            </a:r>
            <a:r>
              <a:rPr lang="en-US" sz="2400" dirty="0" err="1" smtClean="0"/>
              <a:t>HTMStream</a:t>
            </a:r>
            <a:r>
              <a:rPr lang="en-US" sz="2400" dirty="0" smtClean="0"/>
              <a:t>), then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DataStream!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API/DSL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`</a:t>
            </a:r>
            <a:r>
              <a:rPr lang="en-US" sz="2400" dirty="0" err="1" smtClean="0"/>
              <a:t>RichDataStream</a:t>
            </a:r>
            <a:r>
              <a:rPr lang="en-US" sz="2400" dirty="0" smtClean="0"/>
              <a:t>` extensions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Scala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Scala-Specific </a:t>
            </a:r>
            <a:r>
              <a:rPr lang="en-US" sz="2400" dirty="0" err="1" smtClean="0"/>
              <a:t>TypeInformation</a:t>
            </a:r>
            <a:endParaRPr lang="en-US" sz="2400" dirty="0" smtClean="0"/>
          </a:p>
          <a:p>
            <a:r>
              <a:rPr lang="en-US" dirty="0" smtClean="0"/>
              <a:t>Other</a:t>
            </a:r>
          </a:p>
          <a:p>
            <a:pPr lvl="1"/>
            <a:r>
              <a:rPr lang="en-US" sz="2400" dirty="0" smtClean="0"/>
              <a:t>Serialization Hooks</a:t>
            </a:r>
          </a:p>
          <a:p>
            <a:pPr lvl="1"/>
            <a:r>
              <a:rPr lang="en-US" sz="2400" dirty="0" smtClean="0"/>
              <a:t>Clean your closures!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8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Implement `</a:t>
            </a:r>
            <a:r>
              <a:rPr lang="en-US" dirty="0" err="1" smtClean="0"/>
              <a:t>AbstractStreamOperator</a:t>
            </a:r>
            <a:r>
              <a:rPr lang="en-US" dirty="0"/>
              <a:t>`</a:t>
            </a:r>
            <a:endParaRPr lang="en-US" dirty="0" smtClean="0"/>
          </a:p>
          <a:p>
            <a:r>
              <a:rPr lang="en-US" dirty="0" smtClean="0"/>
              <a:t>Respect </a:t>
            </a:r>
            <a:r>
              <a:rPr lang="en-US" dirty="0" err="1" smtClean="0"/>
              <a:t>Flink’s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ype system</a:t>
            </a:r>
          </a:p>
          <a:p>
            <a:pPr lvl="1"/>
            <a:r>
              <a:rPr lang="en-US" sz="2600" dirty="0" smtClean="0"/>
              <a:t>Use the `</a:t>
            </a:r>
            <a:r>
              <a:rPr lang="en-US" sz="2600" dirty="0" err="1" smtClean="0"/>
              <a:t>TypeInformation</a:t>
            </a:r>
            <a:r>
              <a:rPr lang="en-US" sz="2600" dirty="0" smtClean="0"/>
              <a:t>` class</a:t>
            </a:r>
          </a:p>
          <a:p>
            <a:r>
              <a:rPr lang="en-US" dirty="0" smtClean="0"/>
              <a:t>Use the State Handle abstraction</a:t>
            </a:r>
          </a:p>
          <a:p>
            <a:pPr lvl="1"/>
            <a:r>
              <a:rPr lang="en-US" sz="2600" dirty="0" smtClean="0"/>
              <a:t>* keyed streams only</a:t>
            </a:r>
          </a:p>
          <a:p>
            <a:r>
              <a:rPr lang="en-US" dirty="0" smtClean="0"/>
              <a:t>Instrument your code</a:t>
            </a:r>
          </a:p>
          <a:p>
            <a:pPr lvl="1"/>
            <a:r>
              <a:rPr lang="en-US" sz="2600" dirty="0" smtClean="0"/>
              <a:t>Accumulators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9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RiverView</a:t>
            </a:r>
            <a:r>
              <a:rPr lang="en-US" dirty="0" smtClean="0"/>
              <a:t> Connector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`</a:t>
            </a:r>
            <a:r>
              <a:rPr lang="en-US" dirty="0" err="1" smtClean="0"/>
              <a:t>RichParallelSourceFunction</a:t>
            </a:r>
            <a:r>
              <a:rPr lang="en-US" dirty="0" smtClean="0"/>
              <a:t>`</a:t>
            </a:r>
          </a:p>
          <a:p>
            <a:pPr lvl="1"/>
            <a:r>
              <a:rPr lang="en-US" sz="2400" dirty="0" smtClean="0"/>
              <a:t>Parallelism is user-defined</a:t>
            </a:r>
          </a:p>
          <a:p>
            <a:pPr lvl="1"/>
            <a:r>
              <a:rPr lang="en-US" sz="2400" dirty="0" smtClean="0"/>
              <a:t>Must handle partition assignment</a:t>
            </a:r>
          </a:p>
          <a:p>
            <a:r>
              <a:rPr lang="en-US" dirty="0" smtClean="0"/>
              <a:t>Mix in `</a:t>
            </a:r>
            <a:r>
              <a:rPr lang="en-US" dirty="0" err="1" smtClean="0"/>
              <a:t>Checkpointed</a:t>
            </a:r>
            <a:r>
              <a:rPr lang="en-US" dirty="0" smtClean="0"/>
              <a:t>`</a:t>
            </a:r>
          </a:p>
          <a:p>
            <a:pPr lvl="1"/>
            <a:r>
              <a:rPr lang="en-US" sz="2400" dirty="0" smtClean="0"/>
              <a:t>Synchronize on checkpoint lock</a:t>
            </a:r>
          </a:p>
          <a:p>
            <a:r>
              <a:rPr lang="en-US" dirty="0" smtClean="0"/>
              <a:t>Support cancel/stop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2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Help Wanted!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105786"/>
            <a:ext cx="8229600" cy="126717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2DA07E"/>
                </a:solidFill>
              </a:rPr>
              <a:t>Issues:</a:t>
            </a:r>
            <a:r>
              <a:rPr lang="en-US" sz="2400" dirty="0"/>
              <a:t> </a:t>
            </a:r>
            <a:r>
              <a:rPr lang="en-US" sz="2400" dirty="0" smtClean="0">
                <a:hlinkClick r:id="rId2"/>
              </a:rPr>
              <a:t>github.com/htm-community/flink-htm/issues</a:t>
            </a:r>
            <a:endParaRPr lang="en-US" sz="2400" dirty="0" smtClean="0"/>
          </a:p>
          <a:p>
            <a:r>
              <a:rPr lang="en-US" sz="2400" dirty="0">
                <a:solidFill>
                  <a:srgbClr val="2DA07E"/>
                </a:solidFill>
              </a:rPr>
              <a:t>Follow:</a:t>
            </a:r>
            <a:r>
              <a:rPr lang="en-US" sz="2400" dirty="0"/>
              <a:t> @</a:t>
            </a:r>
            <a:r>
              <a:rPr lang="en-US" sz="2400" dirty="0" err="1" smtClean="0"/>
              <a:t>ApacheFlink</a:t>
            </a:r>
            <a:r>
              <a:rPr lang="en-US" sz="2400" dirty="0" smtClean="0"/>
              <a:t>, </a:t>
            </a:r>
            <a:r>
              <a:rPr lang="en-US" sz="2400" dirty="0"/>
              <a:t>@</a:t>
            </a:r>
            <a:r>
              <a:rPr lang="en-US" sz="2400" dirty="0" err="1" smtClean="0"/>
              <a:t>dataArtisans</a:t>
            </a:r>
            <a:r>
              <a:rPr lang="en-US" sz="2400" dirty="0"/>
              <a:t>, @</a:t>
            </a:r>
            <a:r>
              <a:rPr lang="en-US" sz="2400" dirty="0" err="1" smtClean="0"/>
              <a:t>Numenta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2DA07E"/>
                </a:solidFill>
              </a:rPr>
              <a:t>Info:</a:t>
            </a:r>
            <a:r>
              <a:rPr lang="en-US" sz="2400" dirty="0" smtClean="0"/>
              <a:t>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err="1">
                <a:hlinkClick r:id="rId3"/>
              </a:rPr>
              <a:t>numenta.org</a:t>
            </a:r>
            <a:r>
              <a:rPr lang="en-US" sz="2400" dirty="0">
                <a:hlinkClick r:id="rId3"/>
              </a:rPr>
              <a:t>/</a:t>
            </a:r>
            <a:endParaRPr lang="en-US" sz="2400" dirty="0" smtClean="0"/>
          </a:p>
          <a:p>
            <a:pPr lvl="5"/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738" y="2598950"/>
            <a:ext cx="4826524" cy="21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8932" y="1794546"/>
            <a:ext cx="6037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Next Regular"/>
                <a:cs typeface="Avenir Next Regular"/>
              </a:rPr>
              <a:t>Hierarchical Temporal Memory (HTM) is </a:t>
            </a:r>
            <a:r>
              <a:rPr lang="en-US" sz="3200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a theory of computation </a:t>
            </a:r>
            <a:r>
              <a:rPr lang="en-US" sz="3200" dirty="0" smtClean="0">
                <a:latin typeface="Avenir Next Regular"/>
                <a:cs typeface="Avenir Next Regular"/>
              </a:rPr>
              <a:t>for the neocortex.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1" y="1628677"/>
            <a:ext cx="2070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1025951" y="980388"/>
            <a:ext cx="7458173" cy="4060719"/>
            <a:chOff x="146049" y="1496158"/>
            <a:chExt cx="8540751" cy="4599842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457200" y="3561251"/>
              <a:ext cx="8229600" cy="0"/>
            </a:xfrm>
            <a:prstGeom prst="line">
              <a:avLst/>
            </a:prstGeom>
            <a:ln w="57150"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Content Placeholder 2"/>
            <p:cNvSpPr txBox="1">
              <a:spLocks/>
            </p:cNvSpPr>
            <p:nvPr/>
          </p:nvSpPr>
          <p:spPr>
            <a:xfrm>
              <a:off x="1905000" y="1496158"/>
              <a:ext cx="3810000" cy="1600200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buFont typeface="Arial"/>
                <a:buNone/>
              </a:pPr>
              <a:r>
                <a:rPr lang="en-US" sz="1800" dirty="0" smtClean="0"/>
                <a:t>2005 – 2009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HTM theory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First generation algorithms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Hierarchy and vision problems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Vision Toolkit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29200" y="1600200"/>
              <a:ext cx="2438400" cy="72390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endParaRPr lang="en-US" dirty="0" smtClean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600200" y="4114800"/>
              <a:ext cx="6019800" cy="182880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endParaRPr lang="en-US" dirty="0" smtClean="0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2286000" y="3276594"/>
              <a:ext cx="457200" cy="304801"/>
              <a:chOff x="1295400" y="3047999"/>
              <a:chExt cx="457200" cy="228601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1524000" y="3047999"/>
                <a:ext cx="0" cy="228601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5400000" flipV="1">
                <a:off x="1524000" y="2819399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10800000">
              <a:off x="457200" y="3617300"/>
              <a:ext cx="457200" cy="1259499"/>
              <a:chOff x="1295400" y="2819400"/>
              <a:chExt cx="457200" cy="457200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5" name="Picture 134" descr="redwood_center_logo_520x12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49" y="4992565"/>
              <a:ext cx="2800349" cy="646235"/>
            </a:xfrm>
            <a:prstGeom prst="rect">
              <a:avLst/>
            </a:prstGeom>
          </p:spPr>
        </p:pic>
        <p:sp>
          <p:nvSpPr>
            <p:cNvPr id="136" name="Content Placeholder 2"/>
            <p:cNvSpPr txBox="1">
              <a:spLocks/>
            </p:cNvSpPr>
            <p:nvPr/>
          </p:nvSpPr>
          <p:spPr>
            <a:xfrm>
              <a:off x="298450" y="5687158"/>
              <a:ext cx="768350" cy="408842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600"/>
                </a:lnSpc>
                <a:buFont typeface="Arial"/>
                <a:buNone/>
              </a:pPr>
              <a:r>
                <a:rPr lang="en-US" sz="1800" dirty="0" smtClean="0"/>
                <a:t>2002</a:t>
              </a:r>
              <a:endParaRPr lang="en-US" sz="1400" dirty="0" smtClean="0"/>
            </a:p>
          </p:txBody>
        </p:sp>
        <p:grpSp>
          <p:nvGrpSpPr>
            <p:cNvPr id="137" name="Group 136"/>
            <p:cNvGrpSpPr/>
            <p:nvPr/>
          </p:nvGrpSpPr>
          <p:grpSpPr>
            <a:xfrm rot="10800000">
              <a:off x="4546598" y="3617300"/>
              <a:ext cx="457200" cy="457200"/>
              <a:chOff x="1295400" y="2819400"/>
              <a:chExt cx="457200" cy="457200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Content Placeholder 2"/>
            <p:cNvSpPr txBox="1">
              <a:spLocks/>
            </p:cNvSpPr>
            <p:nvPr/>
          </p:nvSpPr>
          <p:spPr>
            <a:xfrm>
              <a:off x="984250" y="1496158"/>
              <a:ext cx="768350" cy="204421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600"/>
                </a:lnSpc>
                <a:buFont typeface="Arial"/>
                <a:buNone/>
              </a:pPr>
              <a:r>
                <a:rPr lang="en-US" sz="1800" dirty="0"/>
                <a:t>2004</a:t>
              </a:r>
            </a:p>
          </p:txBody>
        </p:sp>
        <p:pic>
          <p:nvPicPr>
            <p:cNvPr id="141" name="Picture 4" descr="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31518" y="1878989"/>
              <a:ext cx="803965" cy="1219200"/>
            </a:xfrm>
            <a:prstGeom prst="rect">
              <a:avLst/>
            </a:prstGeom>
            <a:noFill/>
          </p:spPr>
        </p:pic>
        <p:grpSp>
          <p:nvGrpSpPr>
            <p:cNvPr id="142" name="Group 141"/>
            <p:cNvGrpSpPr/>
            <p:nvPr/>
          </p:nvGrpSpPr>
          <p:grpSpPr>
            <a:xfrm>
              <a:off x="1104900" y="3276599"/>
              <a:ext cx="457200" cy="304799"/>
              <a:chOff x="1295400" y="2819400"/>
              <a:chExt cx="457200" cy="457200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Content Placeholder 2"/>
            <p:cNvSpPr txBox="1">
              <a:spLocks/>
            </p:cNvSpPr>
            <p:nvPr/>
          </p:nvSpPr>
          <p:spPr>
            <a:xfrm>
              <a:off x="3657600" y="4191000"/>
              <a:ext cx="2971800" cy="1371600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buNone/>
              </a:pPr>
              <a:r>
                <a:rPr lang="en-US" sz="1800" dirty="0"/>
                <a:t>2009 – 2012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/>
                <a:t>Cortical Learning Algorithms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SDRs, sequence memory, continuous learning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/>
                <a:t>Applications </a:t>
              </a:r>
              <a:r>
                <a:rPr lang="en-US" sz="1400" dirty="0" smtClean="0"/>
                <a:t>exploration</a:t>
              </a:r>
              <a:endParaRPr lang="en-US" sz="1400" dirty="0"/>
            </a:p>
          </p:txBody>
        </p:sp>
        <p:sp>
          <p:nvSpPr>
            <p:cNvPr id="146" name="Content Placeholder 2"/>
            <p:cNvSpPr txBox="1">
              <a:spLocks/>
            </p:cNvSpPr>
            <p:nvPr/>
          </p:nvSpPr>
          <p:spPr>
            <a:xfrm>
              <a:off x="5257800" y="1524000"/>
              <a:ext cx="3086100" cy="1600200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buNone/>
              </a:pPr>
              <a:r>
                <a:rPr lang="en-US" sz="1800" dirty="0"/>
                <a:t>2013 – </a:t>
              </a:r>
              <a:r>
                <a:rPr lang="en-US" sz="1800" dirty="0" smtClean="0"/>
                <a:t>2015</a:t>
              </a:r>
              <a:endParaRPr lang="en-US" sz="1800" dirty="0"/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/>
                <a:t>Continued HTM </a:t>
              </a:r>
              <a:r>
                <a:rPr lang="en-US" sz="1400" dirty="0" smtClean="0"/>
                <a:t>development</a:t>
              </a:r>
              <a:endParaRPr lang="en-US" sz="1400" dirty="0"/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err="1"/>
                <a:t>NuPIC</a:t>
              </a:r>
              <a:r>
                <a:rPr lang="en-US" sz="1400" dirty="0"/>
                <a:t> open source project</a:t>
              </a:r>
            </a:p>
            <a:p>
              <a:pPr marL="400050" lvl="2" indent="-339725">
                <a:lnSpc>
                  <a:spcPts val="16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Grok for anomaly detection</a:t>
              </a:r>
              <a:endParaRPr lang="en-US" sz="1400" dirty="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096000" y="3124200"/>
              <a:ext cx="457200" cy="457200"/>
              <a:chOff x="1295400" y="2819400"/>
              <a:chExt cx="457200" cy="457200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177" y="3962400"/>
              <a:ext cx="1807823" cy="461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1" name="Group 150"/>
            <p:cNvGrpSpPr/>
            <p:nvPr/>
          </p:nvGrpSpPr>
          <p:grpSpPr>
            <a:xfrm flipV="1">
              <a:off x="2286000" y="3581400"/>
              <a:ext cx="457200" cy="304799"/>
              <a:chOff x="1295400" y="2819400"/>
              <a:chExt cx="457200" cy="457200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" name="Content Placeholder 2"/>
            <p:cNvSpPr txBox="1">
              <a:spLocks/>
            </p:cNvSpPr>
            <p:nvPr/>
          </p:nvSpPr>
          <p:spPr>
            <a:xfrm>
              <a:off x="2130425" y="4467958"/>
              <a:ext cx="768350" cy="40884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164592" indent="-164592" algn="l" defTabSz="457200" rtl="0" eaLnBrk="1" latinLnBrk="0" hangingPunct="1">
                <a:spcBef>
                  <a:spcPts val="1000"/>
                </a:spcBef>
                <a:buFont typeface="Arial"/>
                <a:buChar char="•"/>
                <a:defRPr sz="21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530352" indent="-164592" algn="l" defTabSz="457200" rtl="0" eaLnBrk="1" latinLnBrk="0" hangingPunct="1">
                <a:spcBef>
                  <a:spcPts val="8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2pPr>
              <a:lvl3pPr marL="89611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3pPr>
              <a:lvl4pPr marL="126187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4pPr>
              <a:lvl5pPr marL="1627632" indent="-164592" algn="l" defTabSz="457200" rtl="0" eaLnBrk="1" latinLnBrk="0" hangingPunct="1">
                <a:spcBef>
                  <a:spcPts val="800"/>
                </a:spcBef>
                <a:buFont typeface="Lucida Grande"/>
                <a:buChar char="­"/>
                <a:defRPr sz="16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600"/>
                </a:lnSpc>
                <a:buFont typeface="Arial"/>
                <a:buNone/>
              </a:pPr>
              <a:r>
                <a:rPr lang="en-US" sz="1800" dirty="0" smtClean="0"/>
                <a:t>2005</a:t>
              </a:r>
              <a:endParaRPr lang="en-US" sz="1400" dirty="0" smtClean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4681046" y="3467100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230449" y="3467100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420449" y="3467100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239349" y="3467100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591648" y="3467100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/>
            <p:cNvGrpSpPr/>
            <p:nvPr/>
          </p:nvGrpSpPr>
          <p:grpSpPr>
            <a:xfrm rot="10800000">
              <a:off x="7772400" y="3581400"/>
              <a:ext cx="457200" cy="457200"/>
              <a:chOff x="1295400" y="2819400"/>
              <a:chExt cx="457200" cy="457200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 flipV="1">
                <a:off x="1524000" y="28194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5400000" flipV="1">
                <a:off x="1524000" y="2590800"/>
                <a:ext cx="0" cy="457200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Oval 162"/>
            <p:cNvSpPr/>
            <p:nvPr/>
          </p:nvSpPr>
          <p:spPr>
            <a:xfrm>
              <a:off x="7906848" y="3469298"/>
              <a:ext cx="188302" cy="18830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7" name="Content Placeholder 2"/>
          <p:cNvSpPr txBox="1">
            <a:spLocks/>
          </p:cNvSpPr>
          <p:nvPr/>
        </p:nvSpPr>
        <p:spPr>
          <a:xfrm>
            <a:off x="6887132" y="3561188"/>
            <a:ext cx="2189930" cy="121073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64592" indent="-164592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530352" indent="-164592" algn="l" defTabSz="457200" rtl="0" eaLnBrk="1" latinLnBrk="0" hangingPunct="1">
              <a:spcBef>
                <a:spcPts val="8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896112" indent="-164592" algn="l" defTabSz="457200" rtl="0" eaLnBrk="1" latinLnBrk="0" hangingPunct="1">
              <a:spcBef>
                <a:spcPts val="800"/>
              </a:spcBef>
              <a:buFont typeface="Lucida Grande"/>
              <a:buChar char="­"/>
              <a:defRPr sz="16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261872" indent="-164592" algn="l" defTabSz="457200" rtl="0" eaLnBrk="1" latinLnBrk="0" hangingPunct="1">
              <a:spcBef>
                <a:spcPts val="800"/>
              </a:spcBef>
              <a:buFont typeface="Lucida Grande"/>
              <a:buChar char="­"/>
              <a:defRPr sz="16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1627632" indent="-164592" algn="l" defTabSz="457200" rtl="0" eaLnBrk="1" latinLnBrk="0" hangingPunct="1">
              <a:spcBef>
                <a:spcPts val="800"/>
              </a:spcBef>
              <a:buFont typeface="Lucida Grande"/>
              <a:buChar char="­"/>
              <a:defRPr sz="16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sz="1800" dirty="0" smtClean="0"/>
              <a:t>2014 </a:t>
            </a:r>
            <a:r>
              <a:rPr lang="en-US" sz="1800" dirty="0"/>
              <a:t>– </a:t>
            </a:r>
          </a:p>
          <a:p>
            <a:pPr marL="400050" lvl="2" indent="-339725">
              <a:lnSpc>
                <a:spcPts val="16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/>
              <a:t>Sensorimotor</a:t>
            </a:r>
            <a:endParaRPr lang="en-US" sz="1400" dirty="0"/>
          </a:p>
          <a:p>
            <a:pPr marL="400050" lvl="2" indent="-339725">
              <a:lnSpc>
                <a:spcPts val="16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/>
              <a:t>Goal directed behavior</a:t>
            </a:r>
            <a:endParaRPr lang="en-US" sz="1400" dirty="0"/>
          </a:p>
          <a:p>
            <a:pPr marL="400050" lvl="2" indent="-339725">
              <a:lnSpc>
                <a:spcPts val="16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/>
              <a:t>Sequence classification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724657" y="4845563"/>
            <a:ext cx="6687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numenta</a:t>
            </a:r>
            <a:r>
              <a:rPr lang="en-US" sz="1000" dirty="0"/>
              <a:t>/why-neurons-have-thousands-of-synapses-a-model-of-sequence-memory-in-the-brain</a:t>
            </a:r>
          </a:p>
        </p:txBody>
      </p:sp>
    </p:spTree>
    <p:extLst>
      <p:ext uri="{BB962C8B-B14F-4D97-AF65-F5344CB8AC3E}">
        <p14:creationId xmlns:p14="http://schemas.microsoft.com/office/powerpoint/2010/main" val="131668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Computational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121188" cy="34888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Online, Unsupervised Learning</a:t>
            </a:r>
            <a:endParaRPr lang="en-US" dirty="0" smtClean="0"/>
          </a:p>
          <a:p>
            <a:r>
              <a:rPr lang="en-US" sz="2800" dirty="0" smtClean="0"/>
              <a:t>High-order Representations</a:t>
            </a:r>
          </a:p>
          <a:p>
            <a:pPr lvl="1"/>
            <a:r>
              <a:rPr lang="en-US" sz="2000" dirty="0" smtClean="0"/>
              <a:t>For example: sequences “ABCD” vs “XBCY”</a:t>
            </a:r>
            <a:endParaRPr lang="en-US" sz="2800" dirty="0" smtClean="0"/>
          </a:p>
          <a:p>
            <a:r>
              <a:rPr lang="en-US" sz="2800" dirty="0" smtClean="0"/>
              <a:t>Multiple Simultaneous Predictions</a:t>
            </a:r>
          </a:p>
          <a:p>
            <a:pPr lvl="1"/>
            <a:r>
              <a:rPr lang="en-US" sz="2000" dirty="0" smtClean="0"/>
              <a:t>For example: “BC” predicts both “D” and “Y”</a:t>
            </a:r>
          </a:p>
          <a:p>
            <a:r>
              <a:rPr lang="en-US" sz="2800" dirty="0"/>
              <a:t>Anomaly </a:t>
            </a:r>
            <a:r>
              <a:rPr lang="en-US" sz="2800" dirty="0" smtClean="0"/>
              <a:t>Scores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6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Implementations of HTM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121188" cy="34888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Numerous Implementations</a:t>
            </a:r>
          </a:p>
          <a:p>
            <a:pPr lvl="1"/>
            <a:r>
              <a:rPr lang="en-US" sz="2400" dirty="0" err="1" smtClean="0"/>
              <a:t>NuPIC</a:t>
            </a:r>
            <a:r>
              <a:rPr lang="en-US" sz="2400" dirty="0" smtClean="0"/>
              <a:t> – official reference library (Python/C)</a:t>
            </a:r>
          </a:p>
          <a:p>
            <a:pPr lvl="1"/>
            <a:r>
              <a:rPr lang="en-US" sz="2400" dirty="0" err="1" smtClean="0"/>
              <a:t>HTM.java</a:t>
            </a:r>
            <a:r>
              <a:rPr lang="en-US" sz="2400" dirty="0" smtClean="0"/>
              <a:t> – community-supported library (Java)</a:t>
            </a:r>
          </a:p>
          <a:p>
            <a:r>
              <a:rPr lang="en-US" sz="2800" dirty="0" smtClean="0"/>
              <a:t>Evolving Rapidly</a:t>
            </a:r>
          </a:p>
          <a:p>
            <a:pPr lvl="1"/>
            <a:r>
              <a:rPr lang="en-US" sz="2400" dirty="0" smtClean="0"/>
              <a:t>Tracking the theory!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7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784" y="1794546"/>
            <a:ext cx="8298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Avenir Next Regular"/>
                <a:cs typeface="Avenir Next Regular"/>
              </a:rPr>
              <a:t>NuPIC</a:t>
            </a:r>
            <a:r>
              <a:rPr lang="en-US" sz="3200" dirty="0" smtClean="0">
                <a:latin typeface="Avenir Next Regular"/>
                <a:cs typeface="Avenir Next Regular"/>
              </a:rPr>
              <a:t> </a:t>
            </a:r>
            <a:r>
              <a:rPr lang="en-US" sz="3200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learns the time-based patterns in data</a:t>
            </a:r>
            <a:r>
              <a:rPr lang="en-US" sz="3200" dirty="0" smtClean="0">
                <a:latin typeface="Avenir Next Regular"/>
                <a:cs typeface="Avenir Next Regular"/>
              </a:rPr>
              <a:t>, </a:t>
            </a:r>
            <a:r>
              <a:rPr lang="en-US" sz="3200" dirty="0">
                <a:latin typeface="Avenir Next Regular"/>
                <a:cs typeface="Avenir Next Regular"/>
              </a:rPr>
              <a:t>predicts future values, and detects anomalies.</a:t>
            </a:r>
            <a:endParaRPr lang="en-US" sz="32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12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Flink</a:t>
            </a:r>
            <a:r>
              <a:rPr lang="en-US" dirty="0" smtClean="0"/>
              <a:t>-HTM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784" y="1794546"/>
            <a:ext cx="8298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venir Next Regular"/>
                <a:cs typeface="Avenir Next Regular"/>
              </a:rPr>
              <a:t>f</a:t>
            </a:r>
            <a:r>
              <a:rPr lang="en-US" sz="3200" b="1" dirty="0" err="1" smtClean="0">
                <a:latin typeface="Avenir Next Regular"/>
                <a:cs typeface="Avenir Next Regular"/>
              </a:rPr>
              <a:t>link-htm</a:t>
            </a:r>
            <a:r>
              <a:rPr lang="en-US" sz="3200" dirty="0" smtClean="0">
                <a:latin typeface="Avenir Next Regular"/>
                <a:cs typeface="Avenir Next Regular"/>
              </a:rPr>
              <a:t> </a:t>
            </a:r>
            <a:r>
              <a:rPr lang="en-US" sz="3200" dirty="0" smtClean="0">
                <a:latin typeface="Avenir Next Regular"/>
                <a:cs typeface="Avenir Next Regular"/>
              </a:rPr>
              <a:t>provides </a:t>
            </a:r>
            <a:r>
              <a:rPr lang="en-US" sz="3200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HTM-based learning operators</a:t>
            </a:r>
            <a:r>
              <a:rPr lang="en-US" sz="3200" dirty="0" smtClean="0">
                <a:latin typeface="Avenir Next Regular"/>
                <a:cs typeface="Avenir Next Regular"/>
              </a:rPr>
              <a:t> for the </a:t>
            </a:r>
            <a:r>
              <a:rPr lang="en-US" sz="3200" dirty="0" err="1" smtClean="0">
                <a:latin typeface="Avenir Next Regular"/>
                <a:cs typeface="Avenir Next Regular"/>
              </a:rPr>
              <a:t>Flink</a:t>
            </a:r>
            <a:r>
              <a:rPr lang="en-US" sz="3200" dirty="0" smtClean="0">
                <a:latin typeface="Avenir Next Regular"/>
                <a:cs typeface="Avenir Next Regular"/>
              </a:rPr>
              <a:t> DataStream API</a:t>
            </a:r>
            <a:r>
              <a:rPr lang="en-US" sz="3200" dirty="0" smtClean="0">
                <a:latin typeface="Avenir Next Regular"/>
                <a:cs typeface="Avenir Next Regular"/>
              </a:rPr>
              <a:t>, based on </a:t>
            </a:r>
            <a:r>
              <a:rPr lang="en-US" sz="3200" b="1" dirty="0" err="1" smtClean="0">
                <a:latin typeface="Avenir Next Regular"/>
                <a:cs typeface="Avenir Next Regular"/>
              </a:rPr>
              <a:t>HTM.java</a:t>
            </a:r>
            <a:r>
              <a:rPr lang="en-US" sz="3200" dirty="0" smtClean="0">
                <a:latin typeface="Avenir Next Regular"/>
                <a:cs typeface="Avenir Next Regular"/>
              </a:rPr>
              <a:t>.</a:t>
            </a:r>
            <a:endParaRPr lang="en-US" sz="32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74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ache Flink_ Streaming done right Presentation" id="{8ED4B3D6-D55F-E343-BC38-9C03BD33C282}" vid="{70728805-777F-1A47-8A80-5BE9A7EE8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Flink</Template>
  <TotalTime>1267</TotalTime>
  <Words>491</Words>
  <Application>Microsoft Macintosh PowerPoint</Application>
  <PresentationFormat>On-screen Show (16:9)</PresentationFormat>
  <Paragraphs>153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Avenir Next Demi Bold</vt:lpstr>
      <vt:lpstr>Avenir Next Regular</vt:lpstr>
      <vt:lpstr>Calibri</vt:lpstr>
      <vt:lpstr>Open Sans</vt:lpstr>
      <vt:lpstr>Wingdings</vt:lpstr>
      <vt:lpstr>Arial</vt:lpstr>
      <vt:lpstr>1_Office Theme</vt:lpstr>
      <vt:lpstr>HTM &amp; Apache Flink Extending Flink for Anomaly Detection with Hierarchical Temporal Memory (HTM)</vt:lpstr>
      <vt:lpstr>What is HTM?</vt:lpstr>
      <vt:lpstr>PowerPoint Presentation</vt:lpstr>
      <vt:lpstr>History</vt:lpstr>
      <vt:lpstr>Computational Properties</vt:lpstr>
      <vt:lpstr>Implementations of HTM</vt:lpstr>
      <vt:lpstr>PowerPoint Presentation</vt:lpstr>
      <vt:lpstr>Introducing Flink-HTM</vt:lpstr>
      <vt:lpstr>PowerPoint Presentation</vt:lpstr>
      <vt:lpstr>Benefits</vt:lpstr>
      <vt:lpstr>Benefits (con’t)</vt:lpstr>
      <vt:lpstr>Features</vt:lpstr>
      <vt:lpstr>PowerPoint Presentation</vt:lpstr>
      <vt:lpstr>PowerPoint Presentation</vt:lpstr>
      <vt:lpstr>General Approach</vt:lpstr>
      <vt:lpstr>PowerPoint Presentation</vt:lpstr>
      <vt:lpstr>PowerPoint Presentation</vt:lpstr>
      <vt:lpstr>Advanced Topics</vt:lpstr>
      <vt:lpstr>PowerPoint Presentation</vt:lpstr>
      <vt:lpstr>Extending Flink</vt:lpstr>
      <vt:lpstr>Streaming API/DSL</vt:lpstr>
      <vt:lpstr>Streaming API/DSL (con’t)</vt:lpstr>
      <vt:lpstr>Learn Operator</vt:lpstr>
      <vt:lpstr>RiverView Connector</vt:lpstr>
      <vt:lpstr>Closing</vt:lpstr>
      <vt:lpstr>Help Wanted!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 &amp; Apache Flink Counting elements in streams</dc:title>
  <dc:creator>Eron Wright</dc:creator>
  <cp:lastModifiedBy>Eron Wright</cp:lastModifiedBy>
  <cp:revision>33</cp:revision>
  <dcterms:created xsi:type="dcterms:W3CDTF">2016-06-27T18:19:49Z</dcterms:created>
  <dcterms:modified xsi:type="dcterms:W3CDTF">2016-06-28T15:27:31Z</dcterms:modified>
</cp:coreProperties>
</file>